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63" r:id="rId7"/>
    <p:sldId id="259" r:id="rId8"/>
    <p:sldId id="264" r:id="rId9"/>
    <p:sldId id="260" r:id="rId10"/>
    <p:sldId id="261" r:id="rId11"/>
    <p:sldId id="265" r:id="rId12"/>
    <p:sldId id="266" r:id="rId13"/>
    <p:sldId id="262" r:id="rId14"/>
    <p:sldId id="26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8" autoAdjust="0"/>
    <p:restoredTop sz="94660"/>
  </p:normalViewPr>
  <p:slideViewPr>
    <p:cSldViewPr>
      <p:cViewPr varScale="1">
        <p:scale>
          <a:sx n="63" d="100"/>
          <a:sy n="63" d="100"/>
        </p:scale>
        <p:origin x="-7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140.117.71.77/main/index.ph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086120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指導老師：</a:t>
            </a:r>
            <a:endParaRPr lang="en-US" altLang="zh-TW" dirty="0" smtClean="0"/>
          </a:p>
          <a:p>
            <a:r>
              <a:rPr lang="zh-TW" altLang="en-US" dirty="0" smtClean="0"/>
              <a:t>黃三益老師</a:t>
            </a:r>
            <a:endParaRPr lang="en-US" altLang="zh-TW" dirty="0" smtClean="0"/>
          </a:p>
          <a:p>
            <a:r>
              <a:rPr lang="zh-TW" altLang="en-US" dirty="0" smtClean="0"/>
              <a:t>組員：</a:t>
            </a:r>
            <a:endParaRPr lang="en-US" altLang="zh-TW" dirty="0" smtClean="0"/>
          </a:p>
          <a:p>
            <a:r>
              <a:rPr lang="en-US" altLang="zh-TW" dirty="0" smtClean="0"/>
              <a:t>M984020015-</a:t>
            </a:r>
            <a:r>
              <a:rPr lang="zh-TW" altLang="zh-TW" dirty="0" smtClean="0"/>
              <a:t>李孟富</a:t>
            </a:r>
            <a:endParaRPr lang="en-US" altLang="zh-TW" dirty="0" smtClean="0"/>
          </a:p>
          <a:p>
            <a:r>
              <a:rPr lang="en-US" altLang="zh-TW" dirty="0" smtClean="0"/>
              <a:t>M984020034-</a:t>
            </a:r>
            <a:r>
              <a:rPr lang="zh-TW" altLang="zh-TW" dirty="0" smtClean="0"/>
              <a:t>賴彥伸</a:t>
            </a:r>
            <a:endParaRPr lang="en-US" altLang="zh-TW" dirty="0" smtClean="0"/>
          </a:p>
          <a:p>
            <a:r>
              <a:rPr lang="en-US" altLang="zh-TW" dirty="0" smtClean="0"/>
              <a:t> M984020036-</a:t>
            </a:r>
            <a:r>
              <a:rPr lang="zh-TW" altLang="zh-TW" dirty="0" smtClean="0"/>
              <a:t>何善濠</a:t>
            </a:r>
            <a:endParaRPr lang="en-US" altLang="zh-TW" dirty="0" smtClean="0"/>
          </a:p>
          <a:p>
            <a:r>
              <a:rPr lang="en-US" altLang="zh-TW" dirty="0" smtClean="0"/>
              <a:t>I983000003-</a:t>
            </a:r>
            <a:r>
              <a:rPr lang="zh-TW" altLang="zh-TW" dirty="0" smtClean="0"/>
              <a:t>盧永毅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第五組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Project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b="1" dirty="0" smtClean="0"/>
              <a:t>D</a:t>
            </a:r>
            <a:r>
              <a:rPr lang="zh-TW" altLang="zh-TW" b="1" dirty="0" smtClean="0"/>
              <a:t>、程式系統架構圖和所用的工具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說明：</a:t>
            </a:r>
            <a:endParaRPr lang="en-US" altLang="zh-TW" dirty="0" smtClean="0"/>
          </a:p>
          <a:p>
            <a:r>
              <a:rPr lang="zh-TW" altLang="zh-TW" dirty="0" smtClean="0"/>
              <a:t>首先客戶端可以透過</a:t>
            </a:r>
            <a:r>
              <a:rPr lang="en-US" altLang="zh-TW" dirty="0" smtClean="0"/>
              <a:t>IE</a:t>
            </a:r>
            <a:r>
              <a:rPr lang="zh-TW" altLang="zh-TW" dirty="0" smtClean="0"/>
              <a:t>網頁來連上我們的首頁，輸入完帳密後，會透過</a:t>
            </a:r>
            <a:r>
              <a:rPr lang="en-US" altLang="zh-TW" dirty="0" smtClean="0"/>
              <a:t>PHP</a:t>
            </a:r>
            <a:r>
              <a:rPr lang="zh-TW" altLang="zh-TW" dirty="0" smtClean="0"/>
              <a:t>去</a:t>
            </a:r>
            <a:r>
              <a:rPr lang="en-US" altLang="zh-TW" dirty="0" smtClean="0"/>
              <a:t>Oracle</a:t>
            </a:r>
            <a:r>
              <a:rPr lang="zh-TW" altLang="zh-TW" dirty="0" smtClean="0"/>
              <a:t>去檢驗帳密，若錯誤則會回傳帳密錯誤的的訊息並顯示在客戶端的網頁，若登入成功則會進入我們的系統，並且也會顯示會員的相關資料，例如：修過的課程、上傳作業、進入討論區等等…。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系統架構</a:t>
            </a:r>
            <a:r>
              <a:rPr lang="zh-TW" altLang="en-US" dirty="0" smtClean="0"/>
              <a:t>圖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4714876" y="2643182"/>
            <a:ext cx="4214810" cy="32861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r>
              <a:rPr lang="en-US" altLang="zh-TW" sz="4800" b="1" dirty="0" smtClean="0"/>
              <a:t>SERVER</a:t>
            </a:r>
            <a:endParaRPr lang="zh-TW" altLang="en-US" sz="4800" b="1" dirty="0"/>
          </a:p>
        </p:txBody>
      </p:sp>
      <p:sp>
        <p:nvSpPr>
          <p:cNvPr id="5" name="矩形 4"/>
          <p:cNvSpPr/>
          <p:nvPr/>
        </p:nvSpPr>
        <p:spPr>
          <a:xfrm>
            <a:off x="7143768" y="3429000"/>
            <a:ext cx="1571636" cy="11430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2000" b="1" dirty="0" smtClean="0"/>
              <a:t>Oracle</a:t>
            </a:r>
            <a:endParaRPr lang="zh-TW" altLang="en-US" sz="2000" b="1" dirty="0"/>
          </a:p>
        </p:txBody>
      </p:sp>
      <p:sp>
        <p:nvSpPr>
          <p:cNvPr id="6" name="矩形 5"/>
          <p:cNvSpPr/>
          <p:nvPr/>
        </p:nvSpPr>
        <p:spPr>
          <a:xfrm>
            <a:off x="5000628" y="3546158"/>
            <a:ext cx="1428760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2000" b="1" dirty="0" smtClean="0"/>
              <a:t>PHP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214282" y="2643182"/>
            <a:ext cx="4214842" cy="32861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 smtClean="0"/>
          </a:p>
          <a:p>
            <a:pPr algn="ctr"/>
            <a:r>
              <a:rPr lang="en-US" altLang="zh-TW" sz="4400" b="1" dirty="0" smtClean="0"/>
              <a:t>CLIENT</a:t>
            </a:r>
            <a:endParaRPr lang="zh-TW" altLang="en-US" sz="4400" b="1" dirty="0"/>
          </a:p>
        </p:txBody>
      </p:sp>
      <p:sp>
        <p:nvSpPr>
          <p:cNvPr id="8" name="矩形 7"/>
          <p:cNvSpPr/>
          <p:nvPr/>
        </p:nvSpPr>
        <p:spPr>
          <a:xfrm>
            <a:off x="571472" y="3530918"/>
            <a:ext cx="1214446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 smtClean="0"/>
              <a:t>客戶</a:t>
            </a:r>
            <a:endParaRPr lang="zh-TW" altLang="en-US" sz="2000" b="1" dirty="0"/>
          </a:p>
        </p:txBody>
      </p:sp>
      <p:sp>
        <p:nvSpPr>
          <p:cNvPr id="9" name="矩形 8"/>
          <p:cNvSpPr/>
          <p:nvPr/>
        </p:nvSpPr>
        <p:spPr>
          <a:xfrm>
            <a:off x="2643174" y="3413760"/>
            <a:ext cx="1428760" cy="12144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2000" b="1" dirty="0" smtClean="0"/>
              <a:t>HTML</a:t>
            </a:r>
            <a:r>
              <a:rPr lang="zh-TW" altLang="en-US" sz="2000" b="1" dirty="0" smtClean="0"/>
              <a:t>、</a:t>
            </a:r>
            <a:endParaRPr lang="en-US" altLang="zh-TW" sz="2000" b="1" dirty="0" smtClean="0"/>
          </a:p>
          <a:p>
            <a:pPr algn="ctr"/>
            <a:r>
              <a:rPr lang="en-US" altLang="zh-TW" sz="2000" b="1" dirty="0" smtClean="0"/>
              <a:t>JAVASCRIPT</a:t>
            </a:r>
            <a:endParaRPr lang="zh-TW" altLang="en-US" sz="2000" b="1" dirty="0" smtClean="0"/>
          </a:p>
        </p:txBody>
      </p:sp>
      <p:cxnSp>
        <p:nvCxnSpPr>
          <p:cNvPr id="10" name="直線單箭頭接點 9"/>
          <p:cNvCxnSpPr>
            <a:stCxn id="8" idx="3"/>
            <a:endCxn id="9" idx="1"/>
          </p:cNvCxnSpPr>
          <p:nvPr/>
        </p:nvCxnSpPr>
        <p:spPr>
          <a:xfrm flipV="1">
            <a:off x="1785918" y="4020983"/>
            <a:ext cx="857256" cy="100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V="1">
            <a:off x="4071934" y="3786190"/>
            <a:ext cx="928694" cy="104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>
            <a:off x="6429388" y="378619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/>
          <p:nvPr/>
        </p:nvCxnSpPr>
        <p:spPr>
          <a:xfrm rot="10800000">
            <a:off x="6429388" y="435769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rot="10800000">
            <a:off x="4071934" y="435769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文字方塊 27"/>
          <p:cNvSpPr txBox="1"/>
          <p:nvPr/>
        </p:nvSpPr>
        <p:spPr>
          <a:xfrm>
            <a:off x="1857356" y="364331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/>
              <a:t>利用</a:t>
            </a:r>
            <a:endParaRPr lang="zh-TW" altLang="en-US" b="1" dirty="0"/>
          </a:p>
        </p:txBody>
      </p:sp>
      <p:sp>
        <p:nvSpPr>
          <p:cNvPr id="16" name="文字方塊 28"/>
          <p:cNvSpPr txBox="1"/>
          <p:nvPr/>
        </p:nvSpPr>
        <p:spPr>
          <a:xfrm>
            <a:off x="4214810" y="450057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/>
              <a:t>顯示</a:t>
            </a:r>
            <a:endParaRPr lang="zh-TW" altLang="en-US" b="1" dirty="0"/>
          </a:p>
        </p:txBody>
      </p:sp>
      <p:sp>
        <p:nvSpPr>
          <p:cNvPr id="17" name="文字方塊 29"/>
          <p:cNvSpPr txBox="1"/>
          <p:nvPr/>
        </p:nvSpPr>
        <p:spPr>
          <a:xfrm>
            <a:off x="4214810" y="335756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/>
              <a:t>透過</a:t>
            </a:r>
            <a:endParaRPr lang="zh-TW" altLang="en-US" b="1" dirty="0"/>
          </a:p>
        </p:txBody>
      </p:sp>
      <p:sp>
        <p:nvSpPr>
          <p:cNvPr id="18" name="文字方塊 30"/>
          <p:cNvSpPr txBox="1"/>
          <p:nvPr/>
        </p:nvSpPr>
        <p:spPr>
          <a:xfrm>
            <a:off x="6429388" y="335756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/>
              <a:t>存取</a:t>
            </a:r>
            <a:endParaRPr lang="zh-TW" altLang="en-US" b="1" dirty="0"/>
          </a:p>
        </p:txBody>
      </p:sp>
      <p:sp>
        <p:nvSpPr>
          <p:cNvPr id="19" name="文字方塊 31"/>
          <p:cNvSpPr txBox="1"/>
          <p:nvPr/>
        </p:nvSpPr>
        <p:spPr>
          <a:xfrm>
            <a:off x="6500826" y="442913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/>
              <a:t>回傳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使用的工具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資料庫：</a:t>
            </a:r>
            <a:r>
              <a:rPr lang="en-US" altLang="zh-TW" dirty="0" smtClean="0"/>
              <a:t> Oracle</a:t>
            </a:r>
          </a:p>
          <a:p>
            <a:r>
              <a:rPr lang="zh-TW" altLang="en-US" dirty="0" smtClean="0"/>
              <a:t>伺服器：</a:t>
            </a:r>
            <a:r>
              <a:rPr lang="en-US" altLang="zh-TW" dirty="0" smtClean="0"/>
              <a:t> Apache</a:t>
            </a:r>
          </a:p>
          <a:p>
            <a:r>
              <a:rPr lang="zh-TW" altLang="en-US" dirty="0" smtClean="0"/>
              <a:t>程式語言：</a:t>
            </a:r>
            <a:r>
              <a:rPr lang="en-US" altLang="zh-TW" dirty="0" smtClean="0"/>
              <a:t> HTML</a:t>
            </a:r>
            <a:r>
              <a:rPr lang="zh-TW" altLang="zh-TW" dirty="0" smtClean="0"/>
              <a:t>、 </a:t>
            </a:r>
            <a:r>
              <a:rPr lang="en-US" altLang="zh-TW" dirty="0" err="1" smtClean="0"/>
              <a:t>JAVAScript</a:t>
            </a:r>
            <a:r>
              <a:rPr lang="zh-TW" altLang="zh-TW" dirty="0" smtClean="0"/>
              <a:t>、</a:t>
            </a:r>
            <a:r>
              <a:rPr lang="en-US" altLang="zh-TW" dirty="0" smtClean="0"/>
              <a:t>PHP</a:t>
            </a:r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b="1" dirty="0" smtClean="0"/>
              <a:t>E</a:t>
            </a:r>
            <a:r>
              <a:rPr lang="zh-TW" altLang="zh-TW" b="1" dirty="0" smtClean="0"/>
              <a:t>、系統展示執行畫面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2928934"/>
            <a:ext cx="7586690" cy="30908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6600" b="1" dirty="0" smtClean="0">
                <a:hlinkClick r:id="rId2"/>
              </a:rPr>
              <a:t>DEMO</a:t>
            </a:r>
            <a:endParaRPr lang="en-US" altLang="zh-TW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28756" y="2571744"/>
            <a:ext cx="7772400" cy="1143000"/>
          </a:xfrm>
        </p:spPr>
        <p:txBody>
          <a:bodyPr/>
          <a:lstStyle/>
          <a:p>
            <a:r>
              <a:rPr lang="en-US" altLang="zh-TW" dirty="0" smtClean="0"/>
              <a:t>-Thanks For Your Listening-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A</a:t>
            </a:r>
            <a:r>
              <a:rPr lang="zh-TW" altLang="zh-TW" b="1" dirty="0" smtClean="0"/>
              <a:t>、資料和功能分析</a:t>
            </a:r>
            <a:endParaRPr lang="en-US" altLang="zh-TW" b="1" dirty="0" smtClean="0"/>
          </a:p>
          <a:p>
            <a:endParaRPr lang="zh-TW" altLang="zh-TW" dirty="0" smtClean="0"/>
          </a:p>
          <a:p>
            <a:r>
              <a:rPr lang="en-US" altLang="zh-TW" b="1" dirty="0" smtClean="0"/>
              <a:t>B</a:t>
            </a:r>
            <a:r>
              <a:rPr lang="zh-TW" altLang="zh-TW" b="1" dirty="0" smtClean="0"/>
              <a:t>、根據資料分析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ERD</a:t>
            </a:r>
          </a:p>
          <a:p>
            <a:endParaRPr lang="zh-TW" altLang="zh-TW" dirty="0" smtClean="0"/>
          </a:p>
          <a:p>
            <a:r>
              <a:rPr lang="en-US" altLang="zh-TW" b="1" dirty="0" smtClean="0"/>
              <a:t>C</a:t>
            </a:r>
            <a:r>
              <a:rPr lang="zh-TW" altLang="zh-TW" b="1" dirty="0" smtClean="0"/>
              <a:t>、關聯綱目</a:t>
            </a:r>
            <a:endParaRPr lang="en-US" altLang="zh-TW" b="1" dirty="0" smtClean="0"/>
          </a:p>
          <a:p>
            <a:endParaRPr lang="zh-TW" altLang="zh-TW" dirty="0" smtClean="0"/>
          </a:p>
          <a:p>
            <a:r>
              <a:rPr lang="en-US" altLang="zh-TW" b="1" dirty="0" smtClean="0"/>
              <a:t>D</a:t>
            </a:r>
            <a:r>
              <a:rPr lang="zh-TW" altLang="zh-TW" b="1" dirty="0" smtClean="0"/>
              <a:t>、程式系統架構圖和所用的工具</a:t>
            </a:r>
            <a:endParaRPr lang="en-US" altLang="zh-TW" b="1" dirty="0" smtClean="0"/>
          </a:p>
          <a:p>
            <a:endParaRPr lang="zh-TW" altLang="zh-TW" dirty="0" smtClean="0"/>
          </a:p>
          <a:p>
            <a:r>
              <a:rPr lang="en-US" altLang="zh-TW" b="1" dirty="0" smtClean="0"/>
              <a:t>E</a:t>
            </a:r>
            <a:r>
              <a:rPr lang="zh-TW" altLang="zh-TW" b="1" dirty="0" smtClean="0"/>
              <a:t>、系統展示執行畫面</a:t>
            </a:r>
            <a:endParaRPr lang="en-US" altLang="zh-TW" b="1" dirty="0" smtClean="0"/>
          </a:p>
          <a:p>
            <a:pPr>
              <a:buNone/>
            </a:pPr>
            <a:endParaRPr lang="en-US" altLang="zh-TW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b="1" dirty="0" smtClean="0"/>
              <a:t>A</a:t>
            </a:r>
            <a:r>
              <a:rPr lang="zh-TW" altLang="zh-TW" b="1" dirty="0" smtClean="0"/>
              <a:t>、資料和功能分析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我們設計一個網路課程輔助平台，可以知道學生上哪些課，上傳老師指派的作業，也可以在課程討論區內發表文章來進行討論；而且會有課程管理員來負責作業的檢查與評分，另外也可以針對文章進行討論或解答。</a:t>
            </a:r>
            <a:endParaRPr lang="en-US" altLang="zh-TW" dirty="0" smtClean="0"/>
          </a:p>
          <a:p>
            <a:endParaRPr lang="zh-TW" altLang="zh-TW" dirty="0" smtClean="0"/>
          </a:p>
          <a:p>
            <a:r>
              <a:rPr lang="zh-TW" altLang="zh-TW" dirty="0" smtClean="0"/>
              <a:t>實體部分包含</a:t>
            </a:r>
            <a:r>
              <a:rPr lang="zh-TW" altLang="zh-TW" b="1" dirty="0" smtClean="0"/>
              <a:t>學生、指派作業、討論區、課程、課程管理員、文章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642918"/>
            <a:ext cx="7772400" cy="5715040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b="1" dirty="0" smtClean="0"/>
              <a:t>學生</a:t>
            </a:r>
            <a:r>
              <a:rPr lang="en-US" altLang="zh-TW" b="1" dirty="0" smtClean="0"/>
              <a:t>(Student)</a:t>
            </a:r>
            <a:r>
              <a:rPr lang="zh-TW" altLang="zh-TW" b="1" dirty="0" smtClean="0"/>
              <a:t>：</a:t>
            </a:r>
            <a:r>
              <a:rPr lang="zh-TW" altLang="zh-TW" dirty="0" smtClean="0"/>
              <a:t>學生編號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sId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、學生姓名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sName</a:t>
            </a:r>
            <a:r>
              <a:rPr lang="en-US" altLang="zh-TW" dirty="0" smtClean="0"/>
              <a:t>)</a:t>
            </a:r>
            <a:r>
              <a:rPr lang="zh-TW" altLang="zh-TW" dirty="0" smtClean="0"/>
              <a:t>；學生編號為主鍵。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學生有參與的課程必須上傳指派作業，而作業需要紀錄上傳時間和上傳大小；另外學生也可以在討論板上發表文章。</a:t>
            </a:r>
          </a:p>
          <a:p>
            <a:pPr>
              <a:buNone/>
            </a:pPr>
            <a:r>
              <a:rPr lang="en-US" altLang="zh-TW" dirty="0" smtClean="0"/>
              <a:t> </a:t>
            </a:r>
            <a:endParaRPr lang="zh-TW" altLang="zh-TW" dirty="0" smtClean="0"/>
          </a:p>
          <a:p>
            <a:r>
              <a:rPr lang="zh-TW" altLang="zh-TW" b="1" dirty="0" smtClean="0"/>
              <a:t>指派作業</a:t>
            </a:r>
            <a:r>
              <a:rPr lang="en-US" altLang="zh-TW" b="1" dirty="0" smtClean="0"/>
              <a:t>(</a:t>
            </a:r>
            <a:r>
              <a:rPr lang="en-US" altLang="zh-TW" b="1" dirty="0" err="1" smtClean="0"/>
              <a:t>Assigned_HW</a:t>
            </a:r>
            <a:r>
              <a:rPr lang="en-US" altLang="zh-TW" b="1" dirty="0" smtClean="0"/>
              <a:t>)</a:t>
            </a:r>
            <a:r>
              <a:rPr lang="zh-TW" altLang="zh-TW" b="1" dirty="0" smtClean="0"/>
              <a:t>：</a:t>
            </a:r>
            <a:r>
              <a:rPr lang="zh-TW" altLang="zh-TW" dirty="0" smtClean="0"/>
              <a:t>包括作業編號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hId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、截止日期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deadlineTime</a:t>
            </a:r>
            <a:r>
              <a:rPr lang="en-US" altLang="zh-TW" dirty="0" smtClean="0"/>
              <a:t>)</a:t>
            </a:r>
            <a:r>
              <a:rPr lang="zh-TW" altLang="zh-TW" dirty="0" smtClean="0"/>
              <a:t>以及作業名稱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hName</a:t>
            </a:r>
            <a:r>
              <a:rPr lang="en-US" altLang="zh-TW" dirty="0" smtClean="0"/>
              <a:t>)</a:t>
            </a:r>
            <a:r>
              <a:rPr lang="zh-TW" altLang="zh-TW" dirty="0" smtClean="0"/>
              <a:t>；作業編號為主鍵。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作業一定隸屬於某個課程，而每份作業必須一個或多個老師來指派。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endParaRPr lang="zh-TW" altLang="zh-TW" dirty="0" smtClean="0"/>
          </a:p>
          <a:p>
            <a:r>
              <a:rPr lang="zh-TW" altLang="zh-TW" b="1" dirty="0" smtClean="0"/>
              <a:t>討論區</a:t>
            </a:r>
            <a:r>
              <a:rPr lang="en-US" altLang="zh-TW" b="1" dirty="0" smtClean="0"/>
              <a:t>(Discuss)</a:t>
            </a:r>
            <a:r>
              <a:rPr lang="zh-TW" altLang="zh-TW" b="1" dirty="0" smtClean="0"/>
              <a:t>：</a:t>
            </a:r>
            <a:r>
              <a:rPr lang="zh-TW" altLang="zh-TW" dirty="0" smtClean="0"/>
              <a:t>討論區主題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dName</a:t>
            </a:r>
            <a:r>
              <a:rPr lang="en-US" altLang="zh-TW" dirty="0" smtClean="0"/>
              <a:t>)</a:t>
            </a:r>
            <a:r>
              <a:rPr lang="zh-TW" altLang="zh-TW" dirty="0" smtClean="0"/>
              <a:t>；沒有任何主鍵。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學生可以加入課程的討論區並發表文章，一個討論區恰巧屬於一個課程，另外討論區可能有許多文章，而課程管理員可以創造討論區。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zh-TW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857232"/>
            <a:ext cx="7772400" cy="5162568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b="1" dirty="0" smtClean="0"/>
              <a:t>課程</a:t>
            </a:r>
            <a:r>
              <a:rPr lang="en-US" altLang="zh-TW" b="1" dirty="0" smtClean="0"/>
              <a:t>(Course)</a:t>
            </a:r>
            <a:r>
              <a:rPr lang="zh-TW" altLang="zh-TW" b="1" dirty="0" smtClean="0"/>
              <a:t>：</a:t>
            </a:r>
            <a:r>
              <a:rPr lang="zh-TW" altLang="zh-TW" dirty="0" smtClean="0"/>
              <a:t>課程編號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cId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、課程名稱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cName</a:t>
            </a:r>
            <a:r>
              <a:rPr lang="en-US" altLang="zh-TW" dirty="0" smtClean="0"/>
              <a:t>)</a:t>
            </a:r>
            <a:r>
              <a:rPr lang="zh-TW" altLang="zh-TW" dirty="0" smtClean="0"/>
              <a:t>；課程編號為主鍵。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一個課程可以有許多的指派作業；另外課程一定會有學生參與，而且每個課程必定會有課程管理員在管理。</a:t>
            </a:r>
          </a:p>
          <a:p>
            <a:pPr>
              <a:buNone/>
            </a:pPr>
            <a:r>
              <a:rPr lang="en-US" altLang="zh-TW" dirty="0" smtClean="0"/>
              <a:t> </a:t>
            </a:r>
            <a:endParaRPr lang="zh-TW" altLang="zh-TW" dirty="0" smtClean="0"/>
          </a:p>
          <a:p>
            <a:r>
              <a:rPr lang="zh-TW" altLang="zh-TW" b="1" dirty="0" smtClean="0"/>
              <a:t>課程管理員</a:t>
            </a:r>
            <a:r>
              <a:rPr lang="en-US" altLang="zh-TW" b="1" dirty="0" smtClean="0"/>
              <a:t>(Class Admin)</a:t>
            </a:r>
            <a:r>
              <a:rPr lang="zh-TW" altLang="zh-TW" dirty="0" smtClean="0"/>
              <a:t>：課程管理員編號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aId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、管理員姓名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caName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、管理員層級</a:t>
            </a:r>
            <a:r>
              <a:rPr lang="en-US" altLang="zh-TW" dirty="0" smtClean="0"/>
              <a:t>(level)</a:t>
            </a:r>
            <a:r>
              <a:rPr lang="zh-TW" altLang="zh-TW" dirty="0" smtClean="0"/>
              <a:t>；課程管理員編號為主鍵。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管理員能夠在任何地方發表文章。</a:t>
            </a:r>
          </a:p>
          <a:p>
            <a:pPr>
              <a:buNone/>
            </a:pPr>
            <a:r>
              <a:rPr lang="en-US" altLang="zh-TW" dirty="0" smtClean="0"/>
              <a:t> </a:t>
            </a:r>
            <a:endParaRPr lang="zh-TW" altLang="zh-TW" dirty="0" smtClean="0"/>
          </a:p>
          <a:p>
            <a:r>
              <a:rPr lang="zh-TW" altLang="zh-TW" b="1" dirty="0" smtClean="0"/>
              <a:t>文章</a:t>
            </a:r>
            <a:r>
              <a:rPr lang="en-US" altLang="zh-TW" b="1" dirty="0" smtClean="0"/>
              <a:t>(Article)</a:t>
            </a:r>
            <a:r>
              <a:rPr lang="zh-TW" altLang="zh-TW" b="1" dirty="0" smtClean="0"/>
              <a:t>：</a:t>
            </a:r>
            <a:r>
              <a:rPr lang="zh-TW" altLang="zh-TW" dirty="0" smtClean="0"/>
              <a:t>包含文章標題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aTitle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、文章發表時間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aTime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、文章內容</a:t>
            </a:r>
            <a:r>
              <a:rPr lang="en-US" altLang="zh-TW" dirty="0" smtClean="0"/>
              <a:t>(content)</a:t>
            </a:r>
            <a:r>
              <a:rPr lang="zh-TW" altLang="zh-TW" dirty="0" smtClean="0"/>
              <a:t>；此實體沒有任何主鍵。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每篇文章的發文時間必定不同，被發表的文章必定存在於某個討論區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dirty="0" smtClean="0"/>
              <a:t>A</a:t>
            </a:r>
            <a:r>
              <a:rPr lang="zh-TW" altLang="zh-TW" b="1" dirty="0" smtClean="0"/>
              <a:t>、資料和功能分析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補充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 smtClean="0"/>
              <a:t>補充１：</a:t>
            </a:r>
          </a:p>
          <a:p>
            <a:r>
              <a:rPr lang="zh-TW" altLang="zh-TW" dirty="0" smtClean="0"/>
              <a:t>我們並沒有去增設一個實體來針對指派作業的上傳</a:t>
            </a:r>
          </a:p>
          <a:p>
            <a:r>
              <a:rPr lang="zh-TW" altLang="zh-TW" dirty="0" smtClean="0"/>
              <a:t>所以我們在</a:t>
            </a:r>
            <a:r>
              <a:rPr lang="en-US" altLang="zh-TW" dirty="0" smtClean="0"/>
              <a:t>upload</a:t>
            </a:r>
            <a:r>
              <a:rPr lang="zh-TW" altLang="zh-TW" dirty="0" smtClean="0"/>
              <a:t>這個關係只是知道他是否有上傳這份作業，因為有上傳會有上傳時間與上傳檔案大小</a:t>
            </a:r>
          </a:p>
          <a:p>
            <a:r>
              <a:rPr lang="en-US" altLang="zh-TW" dirty="0" smtClean="0"/>
              <a:t> </a:t>
            </a:r>
            <a:endParaRPr lang="zh-TW" altLang="zh-TW" dirty="0" smtClean="0"/>
          </a:p>
          <a:p>
            <a:r>
              <a:rPr lang="zh-TW" altLang="zh-TW" dirty="0" smtClean="0"/>
              <a:t>補充２：</a:t>
            </a:r>
          </a:p>
          <a:p>
            <a:r>
              <a:rPr lang="zh-TW" altLang="zh-TW" dirty="0" smtClean="0"/>
              <a:t>學生必須參與課程才能在該課程的討論區發表文章，否則無法發表。</a:t>
            </a:r>
          </a:p>
          <a:p>
            <a:r>
              <a:rPr lang="zh-TW" altLang="zh-TW" dirty="0" smtClean="0"/>
              <a:t>而管理者並不受限於這項限制，故可以在任何討論區發表文章。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b="1" dirty="0" smtClean="0"/>
              <a:t>B</a:t>
            </a:r>
            <a:r>
              <a:rPr lang="zh-TW" altLang="zh-TW" b="1" dirty="0" smtClean="0"/>
              <a:t>、根據資料分析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ERD</a:t>
            </a:r>
            <a:endParaRPr lang="zh-TW" altLang="en-US" dirty="0"/>
          </a:p>
        </p:txBody>
      </p:sp>
      <p:pic>
        <p:nvPicPr>
          <p:cNvPr id="5" name="圖片 4" descr="asdasdsads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1182" y="1285860"/>
            <a:ext cx="8698536" cy="535784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dirty="0" smtClean="0"/>
              <a:t>B</a:t>
            </a:r>
            <a:r>
              <a:rPr lang="zh-TW" altLang="zh-TW" b="1" dirty="0" smtClean="0"/>
              <a:t>、根據資料分析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ERD(</a:t>
            </a:r>
            <a:r>
              <a:rPr lang="zh-TW" altLang="en-US" b="1" dirty="0" smtClean="0"/>
              <a:t>補充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補充３：</a:t>
            </a:r>
          </a:p>
          <a:p>
            <a:r>
              <a:rPr lang="zh-TW" altLang="zh-TW" dirty="0" smtClean="0"/>
              <a:t>另外我們是如何得知學生是上傳哪種課程的作業？</a:t>
            </a:r>
          </a:p>
          <a:p>
            <a:r>
              <a:rPr lang="zh-TW" altLang="zh-TW" dirty="0" smtClean="0"/>
              <a:t>透過學生參與</a:t>
            </a:r>
            <a:r>
              <a:rPr lang="en-US" altLang="zh-TW" dirty="0" smtClean="0"/>
              <a:t>(take)</a:t>
            </a:r>
            <a:r>
              <a:rPr lang="zh-TW" altLang="zh-TW" dirty="0" smtClean="0"/>
              <a:t>哪些課程的資料綱目來了解學生有哪些課程編號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cId</a:t>
            </a:r>
            <a:r>
              <a:rPr lang="en-US" altLang="zh-TW" dirty="0" smtClean="0"/>
              <a:t>)</a:t>
            </a:r>
            <a:r>
              <a:rPr lang="zh-TW" altLang="zh-TW" dirty="0" smtClean="0"/>
              <a:t>，由這個</a:t>
            </a:r>
            <a:r>
              <a:rPr lang="en-US" altLang="zh-TW" dirty="0" err="1" smtClean="0"/>
              <a:t>cId</a:t>
            </a:r>
            <a:r>
              <a:rPr lang="zh-TW" altLang="zh-TW" dirty="0" smtClean="0"/>
              <a:t>可以得知學生需要上傳哪些被指派的課程作業。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-24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zh-TW" b="1" dirty="0" smtClean="0"/>
              <a:t>C</a:t>
            </a:r>
            <a:r>
              <a:rPr lang="zh-TW" altLang="zh-TW" b="1" dirty="0" smtClean="0"/>
              <a:t>、關聯綱目</a:t>
            </a:r>
            <a:endParaRPr lang="zh-TW" altLang="en-US" dirty="0"/>
          </a:p>
        </p:txBody>
      </p:sp>
      <p:pic>
        <p:nvPicPr>
          <p:cNvPr id="5" name="圖片 4" descr="asdasdsads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000108"/>
            <a:ext cx="8081988" cy="5643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459</Words>
  <Application>Microsoft Office PowerPoint</Application>
  <PresentationFormat>如螢幕大小 (4:3)</PresentationFormat>
  <Paragraphs>90</Paragraphs>
  <Slides>14</Slides>
  <Notes>0</Notes>
  <HiddenSlides>2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公正</vt:lpstr>
      <vt:lpstr>第五組 Project</vt:lpstr>
      <vt:lpstr>目錄</vt:lpstr>
      <vt:lpstr>A、資料和功能分析</vt:lpstr>
      <vt:lpstr>投影片 4</vt:lpstr>
      <vt:lpstr>投影片 5</vt:lpstr>
      <vt:lpstr>A、資料和功能分析(補充)</vt:lpstr>
      <vt:lpstr>B、根據資料分析、ERD</vt:lpstr>
      <vt:lpstr>B、根據資料分析、ERD(補充)</vt:lpstr>
      <vt:lpstr>C、關聯綱目</vt:lpstr>
      <vt:lpstr>D、程式系統架構圖和所用的工具</vt:lpstr>
      <vt:lpstr>投影片 11</vt:lpstr>
      <vt:lpstr>投影片 12</vt:lpstr>
      <vt:lpstr>E、系統展示執行畫面</vt:lpstr>
      <vt:lpstr>-Thanks For Your Listening-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第五組 Project</dc:title>
  <dc:creator>lars</dc:creator>
  <cp:lastModifiedBy>lars</cp:lastModifiedBy>
  <cp:revision>14</cp:revision>
  <dcterms:created xsi:type="dcterms:W3CDTF">2010-01-04T20:42:29Z</dcterms:created>
  <dcterms:modified xsi:type="dcterms:W3CDTF">2010-01-08T19:41:55Z</dcterms:modified>
</cp:coreProperties>
</file>