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59" r:id="rId8"/>
    <p:sldId id="260" r:id="rId9"/>
    <p:sldId id="261" r:id="rId10"/>
    <p:sldId id="263" r:id="rId11"/>
    <p:sldId id="268" r:id="rId12"/>
    <p:sldId id="269" r:id="rId13"/>
    <p:sldId id="266" r:id="rId14"/>
    <p:sldId id="267" r:id="rId15"/>
    <p:sldId id="271" r:id="rId16"/>
    <p:sldId id="264" r:id="rId17"/>
    <p:sldId id="270" r:id="rId18"/>
    <p:sldId id="265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6" autoAdjust="0"/>
  </p:normalViewPr>
  <p:slideViewPr>
    <p:cSldViewPr>
      <p:cViewPr varScale="1">
        <p:scale>
          <a:sx n="66" d="100"/>
          <a:sy n="66" d="100"/>
        </p:scale>
        <p:origin x="-6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60B496C-B3DE-447B-8E7C-EFA2AF5BE8E2}" type="datetimeFigureOut">
              <a:rPr lang="zh-TW" altLang="en-US" smtClean="0"/>
              <a:pPr/>
              <a:t>2010/1/5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F81A67C-B541-47CB-A4F7-BFDA9681FFA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140.117.74.59/projecttwo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523674" y="3357562"/>
            <a:ext cx="1834540" cy="1472184"/>
          </a:xfrm>
        </p:spPr>
        <p:txBody>
          <a:bodyPr/>
          <a:lstStyle/>
          <a:p>
            <a:r>
              <a:rPr lang="zh-TW" altLang="en-US" dirty="0" smtClean="0"/>
              <a:t>第二組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786314" y="4929198"/>
            <a:ext cx="4000528" cy="1643074"/>
          </a:xfrm>
        </p:spPr>
        <p:txBody>
          <a:bodyPr/>
          <a:lstStyle/>
          <a:p>
            <a:r>
              <a:rPr lang="zh-TW" altLang="en-US" dirty="0" smtClean="0"/>
              <a:t>指導老師：黃三益教授</a:t>
            </a:r>
            <a:endParaRPr lang="en-US" altLang="zh-TW" dirty="0" smtClean="0"/>
          </a:p>
          <a:p>
            <a:r>
              <a:rPr lang="zh-TW" altLang="en-US" dirty="0" smtClean="0"/>
              <a:t>組　　員：余宗勳</a:t>
            </a:r>
            <a:endParaRPr lang="en-US" altLang="zh-TW" dirty="0" smtClean="0"/>
          </a:p>
          <a:p>
            <a:r>
              <a:rPr lang="zh-TW" altLang="en-US" dirty="0" smtClean="0"/>
              <a:t>　　　　　黃友莉</a:t>
            </a:r>
          </a:p>
          <a:p>
            <a:endParaRPr lang="en-US" altLang="zh-TW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285852" y="500042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有間書店租書系統</a:t>
            </a: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C:\Users\Adam\AppData\Local\Microsoft\Windows\Temporary Internet Files\Content.IE5\JDIPOWLT\MCj04457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2240">
            <a:off x="1525573" y="2413804"/>
            <a:ext cx="3616199" cy="2906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06" y="2928934"/>
            <a:ext cx="71434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8" y="3000372"/>
            <a:ext cx="71434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8" y="3571876"/>
            <a:ext cx="71434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143108" y="2571744"/>
            <a:ext cx="428596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8" y="3571876"/>
            <a:ext cx="71434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571736" y="2571744"/>
            <a:ext cx="571504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8" y="3714752"/>
            <a:ext cx="71434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8" y="4214818"/>
            <a:ext cx="71434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5344"/>
          <a:stretch>
            <a:fillRect/>
          </a:stretch>
        </p:blipFill>
        <p:spPr bwMode="auto">
          <a:xfrm>
            <a:off x="0" y="0"/>
            <a:ext cx="9257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71438" y="4357694"/>
            <a:ext cx="714348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4" descr="12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</p:spPr>
      </p:pic>
      <p:sp>
        <p:nvSpPr>
          <p:cNvPr id="4" name="矩形 3"/>
          <p:cNvSpPr/>
          <p:nvPr/>
        </p:nvSpPr>
        <p:spPr>
          <a:xfrm>
            <a:off x="5500694" y="2143116"/>
            <a:ext cx="1071570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功能需求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/>
              <a:t>書籍租借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新增、</a:t>
            </a:r>
            <a:r>
              <a:rPr lang="zh-TW" altLang="en-US" dirty="0"/>
              <a:t>修改書籍功能</a:t>
            </a:r>
          </a:p>
          <a:p>
            <a:pPr lvl="0"/>
            <a:r>
              <a:rPr lang="zh-TW" altLang="en-US" dirty="0"/>
              <a:t>新增、修改會員功能</a:t>
            </a:r>
          </a:p>
          <a:p>
            <a:pPr lvl="0"/>
            <a:r>
              <a:rPr lang="zh-TW" altLang="en-US" dirty="0" smtClean="0"/>
              <a:t>提供</a:t>
            </a:r>
            <a:r>
              <a:rPr lang="zh-TW" altLang="en-US" dirty="0"/>
              <a:t>預約書籍功能</a:t>
            </a:r>
          </a:p>
          <a:p>
            <a:pPr lvl="0"/>
            <a:r>
              <a:rPr lang="zh-TW" altLang="en-US" dirty="0"/>
              <a:t>統計書籍</a:t>
            </a:r>
            <a:r>
              <a:rPr lang="zh-TW" altLang="en-US" dirty="0" smtClean="0"/>
              <a:t>資料</a:t>
            </a:r>
            <a:endParaRPr lang="en-US" dirty="0" smtClean="0"/>
          </a:p>
          <a:p>
            <a:pPr lvl="0"/>
            <a:r>
              <a:rPr lang="zh-TW" altLang="en-US" dirty="0" smtClean="0"/>
              <a:t>罰款計算</a:t>
            </a:r>
            <a:r>
              <a:rPr lang="en-US" dirty="0" smtClean="0"/>
              <a:t> </a:t>
            </a:r>
          </a:p>
          <a:p>
            <a:pPr lvl="0"/>
            <a:r>
              <a:rPr lang="zh-TW" altLang="en-US" dirty="0"/>
              <a:t>資料的</a:t>
            </a:r>
            <a:r>
              <a:rPr lang="zh-TW" altLang="en-US" dirty="0" smtClean="0"/>
              <a:t>顯示與利用</a:t>
            </a:r>
            <a:endParaRPr lang="zh-TW" altLang="en-US" dirty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資料需求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zh-TW" altLang="zh-TW" dirty="0" smtClean="0"/>
              <a:t>會員</a:t>
            </a:r>
            <a:r>
              <a:rPr lang="en-US" altLang="zh-TW" dirty="0" smtClean="0"/>
              <a:t>(Member)</a:t>
            </a:r>
            <a:r>
              <a:rPr lang="zh-TW" altLang="zh-TW" dirty="0" smtClean="0"/>
              <a:t>：包括會員編號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mId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、姓名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mName</a:t>
            </a:r>
            <a:r>
              <a:rPr lang="en-US" altLang="zh-TW" dirty="0" smtClean="0"/>
              <a:t>)</a:t>
            </a:r>
            <a:r>
              <a:rPr lang="zh-TW" altLang="zh-TW" dirty="0" smtClean="0"/>
              <a:t>等以及各項基本資料，其中會員編號是唯一。</a:t>
            </a:r>
          </a:p>
          <a:p>
            <a:pPr lvl="0"/>
            <a:r>
              <a:rPr lang="zh-TW" altLang="zh-TW" dirty="0" smtClean="0"/>
              <a:t>書籍</a:t>
            </a:r>
            <a:r>
              <a:rPr lang="en-US" altLang="zh-TW" dirty="0" smtClean="0"/>
              <a:t>(Book)</a:t>
            </a:r>
            <a:r>
              <a:rPr lang="zh-TW" altLang="zh-TW" dirty="0" smtClean="0"/>
              <a:t>：包括書籍編號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bookId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、書名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bookName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、作者</a:t>
            </a:r>
            <a:r>
              <a:rPr lang="en-US" altLang="zh-TW" dirty="0" smtClean="0"/>
              <a:t>(author)</a:t>
            </a:r>
            <a:r>
              <a:rPr lang="zh-TW" altLang="zh-TW" dirty="0" smtClean="0"/>
              <a:t>、價格</a:t>
            </a:r>
            <a:r>
              <a:rPr lang="en-US" altLang="zh-TW" dirty="0" smtClean="0"/>
              <a:t>(price)</a:t>
            </a:r>
            <a:r>
              <a:rPr lang="zh-TW" altLang="zh-TW" dirty="0" smtClean="0"/>
              <a:t>、書籍狀態</a:t>
            </a:r>
            <a:r>
              <a:rPr lang="en-US" altLang="zh-TW" dirty="0" smtClean="0"/>
              <a:t>(state)</a:t>
            </a:r>
            <a:r>
              <a:rPr lang="zh-TW" altLang="zh-TW" dirty="0" smtClean="0"/>
              <a:t>，其中書籍編號是唯一。</a:t>
            </a:r>
          </a:p>
          <a:p>
            <a:pPr lvl="0"/>
            <a:r>
              <a:rPr lang="zh-TW" altLang="zh-TW" dirty="0" smtClean="0"/>
              <a:t>預約紀錄</a:t>
            </a:r>
            <a:r>
              <a:rPr lang="en-US" altLang="zh-TW" dirty="0" smtClean="0"/>
              <a:t>(Order):</a:t>
            </a:r>
            <a:r>
              <a:rPr lang="zh-TW" altLang="zh-TW" dirty="0" smtClean="0"/>
              <a:t>包括預約紀錄編號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orderNo</a:t>
            </a:r>
            <a:r>
              <a:rPr lang="en-US" altLang="zh-TW" dirty="0" smtClean="0"/>
              <a:t>)</a:t>
            </a:r>
            <a:r>
              <a:rPr lang="zh-TW" altLang="zh-TW" dirty="0" smtClean="0"/>
              <a:t>、預約日期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orderDate</a:t>
            </a:r>
            <a:r>
              <a:rPr lang="en-US" altLang="zh-TW" dirty="0" smtClean="0"/>
              <a:t>)</a:t>
            </a:r>
            <a:r>
              <a:rPr lang="zh-TW" altLang="zh-TW" dirty="0" smtClean="0"/>
              <a:t>，其中沒有任何一個屬性為唯一，但同一會員之預約紀錄編號必不相同。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</a:t>
            </a:r>
            <a:r>
              <a:rPr lang="zh-TW" altLang="en-US" dirty="0" smtClean="0"/>
              <a:t>需求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zh-TW" sz="3000" dirty="0" smtClean="0"/>
              <a:t>出租紀錄</a:t>
            </a:r>
            <a:r>
              <a:rPr lang="en-US" altLang="zh-TW" sz="3000" dirty="0" smtClean="0"/>
              <a:t>(Rent)</a:t>
            </a:r>
            <a:r>
              <a:rPr lang="zh-TW" altLang="zh-TW" sz="3000" dirty="0" smtClean="0"/>
              <a:t>：包括出租編號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loanId</a:t>
            </a:r>
            <a:r>
              <a:rPr lang="en-US" altLang="zh-TW" sz="3000" dirty="0" smtClean="0"/>
              <a:t>)</a:t>
            </a:r>
            <a:r>
              <a:rPr lang="zh-TW" altLang="zh-TW" sz="3000" dirty="0" smtClean="0"/>
              <a:t>、外借日期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loanDate</a:t>
            </a:r>
            <a:r>
              <a:rPr lang="en-US" altLang="zh-TW" sz="3000" dirty="0" smtClean="0"/>
              <a:t>)</a:t>
            </a:r>
            <a:r>
              <a:rPr lang="zh-TW" altLang="zh-TW" sz="3000" dirty="0" smtClean="0"/>
              <a:t>、應還日期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dueDate</a:t>
            </a:r>
            <a:r>
              <a:rPr lang="en-US" altLang="zh-TW" sz="3000" dirty="0" smtClean="0"/>
              <a:t>)</a:t>
            </a:r>
            <a:r>
              <a:rPr lang="zh-TW" altLang="zh-TW" sz="3000" dirty="0" smtClean="0"/>
              <a:t>，其中出租編號是唯一。</a:t>
            </a:r>
          </a:p>
          <a:p>
            <a:pPr lvl="0"/>
            <a:r>
              <a:rPr lang="zh-TW" altLang="zh-TW" sz="3000" dirty="0" smtClean="0"/>
              <a:t>罰款紀錄</a:t>
            </a:r>
            <a:r>
              <a:rPr lang="en-US" altLang="zh-TW" sz="3000" dirty="0" smtClean="0"/>
              <a:t>(Forfeit)</a:t>
            </a:r>
            <a:r>
              <a:rPr lang="zh-TW" altLang="zh-TW" sz="3000" dirty="0" smtClean="0"/>
              <a:t>：包括實際歸還日期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returnDate</a:t>
            </a:r>
            <a:r>
              <a:rPr lang="en-US" altLang="zh-TW" sz="3000" dirty="0" smtClean="0"/>
              <a:t>)</a:t>
            </a:r>
            <a:r>
              <a:rPr lang="zh-TW" altLang="zh-TW" sz="3000" dirty="0" smtClean="0"/>
              <a:t>、罰金</a:t>
            </a:r>
            <a:r>
              <a:rPr lang="en-US" altLang="zh-TW" sz="3000" dirty="0" smtClean="0"/>
              <a:t>(fine)</a:t>
            </a:r>
            <a:r>
              <a:rPr lang="zh-TW" altLang="zh-TW" sz="3000" dirty="0" smtClean="0"/>
              <a:t>，其中沒有任一屬性為唯一，但同一出租紀錄之實際歸還日期必不相同。</a:t>
            </a:r>
          </a:p>
          <a:p>
            <a:pPr lvl="0"/>
            <a:r>
              <a:rPr lang="zh-TW" altLang="zh-TW" sz="3000" dirty="0" smtClean="0"/>
              <a:t>供應商</a:t>
            </a:r>
            <a:r>
              <a:rPr lang="en-US" altLang="zh-TW" sz="3000" dirty="0" smtClean="0"/>
              <a:t>(Supplier)</a:t>
            </a:r>
            <a:r>
              <a:rPr lang="zh-TW" altLang="zh-TW" sz="3000" dirty="0" smtClean="0"/>
              <a:t>：包括供應商編號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sId</a:t>
            </a:r>
            <a:r>
              <a:rPr lang="en-US" altLang="zh-TW" sz="3000" dirty="0" smtClean="0"/>
              <a:t>)</a:t>
            </a:r>
            <a:r>
              <a:rPr lang="zh-TW" altLang="zh-TW" sz="3000" dirty="0" smtClean="0"/>
              <a:t>、供應商名稱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sName</a:t>
            </a:r>
            <a:r>
              <a:rPr lang="en-US" altLang="zh-TW" sz="3000" dirty="0" smtClean="0"/>
              <a:t>)</a:t>
            </a:r>
            <a:r>
              <a:rPr lang="zh-TW" altLang="zh-TW" sz="3000" dirty="0" smtClean="0"/>
              <a:t>、地址</a:t>
            </a:r>
            <a:r>
              <a:rPr lang="en-US" altLang="zh-TW" sz="3000" dirty="0" smtClean="0"/>
              <a:t>(address)</a:t>
            </a:r>
            <a:r>
              <a:rPr lang="zh-TW" altLang="zh-TW" sz="3000" dirty="0" smtClean="0"/>
              <a:t>、電話</a:t>
            </a:r>
            <a:r>
              <a:rPr lang="en-US" altLang="zh-TW" sz="3000" dirty="0" smtClean="0"/>
              <a:t>(</a:t>
            </a:r>
            <a:r>
              <a:rPr lang="en-US" altLang="zh-TW" sz="3000" dirty="0" err="1" smtClean="0"/>
              <a:t>tel</a:t>
            </a:r>
            <a:r>
              <a:rPr lang="en-US" altLang="zh-TW" sz="3000" dirty="0" smtClean="0"/>
              <a:t>)</a:t>
            </a:r>
            <a:r>
              <a:rPr lang="zh-TW" altLang="zh-TW" sz="3000" dirty="0" smtClean="0"/>
              <a:t>，其中供應商編號是唯一。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20" y="5500702"/>
            <a:ext cx="4286280" cy="1143000"/>
          </a:xfrm>
        </p:spPr>
        <p:txBody>
          <a:bodyPr/>
          <a:lstStyle/>
          <a:p>
            <a:r>
              <a:rPr lang="en-US" altLang="zh-TW" dirty="0" smtClean="0"/>
              <a:t>ERD</a:t>
            </a:r>
            <a:r>
              <a:rPr lang="zh-TW" altLang="en-US" dirty="0" smtClean="0"/>
              <a:t>圖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14282" y="-24"/>
            <a:ext cx="8715436" cy="6786537"/>
            <a:chOff x="356655" y="-2"/>
            <a:chExt cx="8744665" cy="6857999"/>
          </a:xfrm>
        </p:grpSpPr>
        <p:grpSp>
          <p:nvGrpSpPr>
            <p:cNvPr id="5" name="群組 4"/>
            <p:cNvGrpSpPr/>
            <p:nvPr/>
          </p:nvGrpSpPr>
          <p:grpSpPr>
            <a:xfrm>
              <a:off x="356655" y="-2"/>
              <a:ext cx="8744665" cy="6857999"/>
              <a:chOff x="356655" y="-2"/>
              <a:chExt cx="8744665" cy="6857999"/>
            </a:xfrm>
          </p:grpSpPr>
          <p:grpSp>
            <p:nvGrpSpPr>
              <p:cNvPr id="8" name="群組 7"/>
              <p:cNvGrpSpPr/>
              <p:nvPr/>
            </p:nvGrpSpPr>
            <p:grpSpPr>
              <a:xfrm>
                <a:off x="356655" y="-2"/>
                <a:ext cx="8744665" cy="6857999"/>
                <a:chOff x="356655" y="-2"/>
                <a:chExt cx="8744665" cy="6857999"/>
              </a:xfrm>
            </p:grpSpPr>
            <p:grpSp>
              <p:nvGrpSpPr>
                <p:cNvPr id="11" name="Group 92"/>
                <p:cNvGrpSpPr>
                  <a:grpSpLocks/>
                </p:cNvGrpSpPr>
                <p:nvPr/>
              </p:nvGrpSpPr>
              <p:grpSpPr bwMode="auto">
                <a:xfrm>
                  <a:off x="356655" y="-2"/>
                  <a:ext cx="8744665" cy="6857999"/>
                  <a:chOff x="2332" y="1623"/>
                  <a:chExt cx="8606" cy="11880"/>
                </a:xfrm>
              </p:grpSpPr>
              <p:sp>
                <p:nvSpPr>
                  <p:cNvPr id="14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8640" y="7083"/>
                    <a:ext cx="1989" cy="1136"/>
                  </a:xfrm>
                  <a:prstGeom prst="flowChartDecision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TW" altLang="en-US" b="1"/>
                  </a:p>
                </p:txBody>
              </p:sp>
              <p:sp>
                <p:nvSpPr>
                  <p:cNvPr id="15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9498" y="9903"/>
                    <a:ext cx="1440" cy="90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zh-TW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TW" altLang="en-US" b="1"/>
                  </a:p>
                </p:txBody>
              </p:sp>
              <p:grpSp>
                <p:nvGrpSpPr>
                  <p:cNvPr id="16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332" y="1623"/>
                    <a:ext cx="8507" cy="11880"/>
                    <a:chOff x="2332" y="1623"/>
                    <a:chExt cx="8507" cy="11880"/>
                  </a:xfrm>
                </p:grpSpPr>
                <p:sp>
                  <p:nvSpPr>
                    <p:cNvPr id="1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79" y="3783"/>
                      <a:ext cx="541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N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8" name="Line 9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20" y="4222"/>
                      <a:ext cx="1598" cy="10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sp>
                  <p:nvSpPr>
                    <p:cNvPr id="19" name="Line 9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31" y="4345"/>
                      <a:ext cx="1687" cy="8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sp>
                  <p:nvSpPr>
                    <p:cNvPr id="20" name="AutoShap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77" y="3708"/>
                      <a:ext cx="1318" cy="1140"/>
                    </a:xfrm>
                    <a:prstGeom prst="flowChartDecision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sp>
                  <p:nvSpPr>
                    <p:cNvPr id="21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00" y="2984"/>
                      <a:ext cx="968" cy="743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Member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2" name="AutoShap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0" y="3963"/>
                      <a:ext cx="1440" cy="90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3" name="AutoShap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74" y="10083"/>
                      <a:ext cx="1265" cy="574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Forfeit</a:t>
                      </a: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4" name="AutoShap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12884"/>
                      <a:ext cx="982" cy="619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Supplier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5" name="AutoShap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88" y="2613"/>
                      <a:ext cx="633" cy="596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mId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6" name="AutoShap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84" y="1623"/>
                      <a:ext cx="796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mAdd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7" name="AutoShap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70" y="1623"/>
                      <a:ext cx="791" cy="619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mName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8" name="AutoShap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8" y="1623"/>
                      <a:ext cx="802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mMail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9" name="AutoShap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01" y="2489"/>
                      <a:ext cx="614" cy="473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mSid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cxnSp>
                  <p:nvCxnSpPr>
                    <p:cNvPr id="30" name="AutoShape 110"/>
                    <p:cNvCxnSpPr>
                      <a:cxnSpLocks noChangeShapeType="1"/>
                      <a:stCxn id="25" idx="3"/>
                      <a:endCxn id="21" idx="0"/>
                    </p:cNvCxnSpPr>
                    <p:nvPr/>
                  </p:nvCxnSpPr>
                  <p:spPr bwMode="auto">
                    <a:xfrm>
                      <a:off x="6621" y="2911"/>
                      <a:ext cx="1063" cy="7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1" name="AutoShape 111"/>
                    <p:cNvCxnSpPr>
                      <a:cxnSpLocks noChangeShapeType="1"/>
                      <a:stCxn id="27" idx="3"/>
                      <a:endCxn id="21" idx="0"/>
                    </p:cNvCxnSpPr>
                    <p:nvPr/>
                  </p:nvCxnSpPr>
                  <p:spPr bwMode="auto">
                    <a:xfrm>
                      <a:off x="7061" y="1932"/>
                      <a:ext cx="623" cy="105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2" name="AutoShape 112"/>
                    <p:cNvCxnSpPr>
                      <a:cxnSpLocks noChangeShapeType="1"/>
                      <a:stCxn id="26" idx="2"/>
                      <a:endCxn id="21" idx="0"/>
                    </p:cNvCxnSpPr>
                    <p:nvPr/>
                  </p:nvCxnSpPr>
                  <p:spPr bwMode="auto">
                    <a:xfrm rot="16200000" flipH="1">
                      <a:off x="7200" y="2500"/>
                      <a:ext cx="866" cy="10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3" name="AutoShape 113"/>
                    <p:cNvCxnSpPr>
                      <a:cxnSpLocks noChangeShapeType="1"/>
                      <a:stCxn id="28" idx="2"/>
                      <a:endCxn id="28" idx="2"/>
                    </p:cNvCxnSpPr>
                    <p:nvPr/>
                  </p:nvCxnSpPr>
                  <p:spPr bwMode="auto">
                    <a:xfrm rot="5400000">
                      <a:off x="8498" y="2119"/>
                      <a:ext cx="3" cy="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4" name="AutoShape 114"/>
                    <p:cNvCxnSpPr>
                      <a:cxnSpLocks noChangeShapeType="1"/>
                      <a:stCxn id="28" idx="2"/>
                      <a:endCxn id="21" idx="0"/>
                    </p:cNvCxnSpPr>
                    <p:nvPr/>
                  </p:nvCxnSpPr>
                  <p:spPr bwMode="auto">
                    <a:xfrm rot="5400000">
                      <a:off x="7658" y="2143"/>
                      <a:ext cx="866" cy="81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5" name="AutoShape 115"/>
                    <p:cNvCxnSpPr>
                      <a:cxnSpLocks noChangeShapeType="1"/>
                      <a:stCxn id="29" idx="2"/>
                      <a:endCxn id="29" idx="2"/>
                    </p:cNvCxnSpPr>
                    <p:nvPr/>
                  </p:nvCxnSpPr>
                  <p:spPr bwMode="auto">
                    <a:xfrm rot="5400000">
                      <a:off x="9107" y="2963"/>
                      <a:ext cx="3" cy="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6" name="AutoShape 116"/>
                    <p:cNvCxnSpPr>
                      <a:cxnSpLocks noChangeShapeType="1"/>
                      <a:stCxn id="29" idx="2"/>
                      <a:endCxn id="29" idx="2"/>
                    </p:cNvCxnSpPr>
                    <p:nvPr/>
                  </p:nvCxnSpPr>
                  <p:spPr bwMode="auto">
                    <a:xfrm rot="5400000">
                      <a:off x="9107" y="2963"/>
                      <a:ext cx="3" cy="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37" name="AutoShape 117"/>
                    <p:cNvCxnSpPr>
                      <a:cxnSpLocks noChangeShapeType="1"/>
                      <a:stCxn id="29" idx="2"/>
                      <a:endCxn id="21" idx="0"/>
                    </p:cNvCxnSpPr>
                    <p:nvPr/>
                  </p:nvCxnSpPr>
                  <p:spPr bwMode="auto">
                    <a:xfrm rot="5400000">
                      <a:off x="8385" y="2261"/>
                      <a:ext cx="22" cy="142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38" name="AutoShape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5" y="4098"/>
                      <a:ext cx="1291" cy="619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Orderlist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39" name="AutoShap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25" y="2489"/>
                      <a:ext cx="797" cy="551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dotted" strike="noStrike" cap="none" normalizeH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orderNo</a:t>
                      </a:r>
                      <a:endParaRPr kumimoji="1" lang="zh-TW" altLang="zh-TW" sz="1800" b="1" i="0" u="dotted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40" name="AutoShap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0" y="6697"/>
                      <a:ext cx="698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author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41" name="AutoShap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707" y="7687"/>
                      <a:ext cx="703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price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42" name="AutoShap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84" y="8643"/>
                      <a:ext cx="1095" cy="529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bookName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43" name="AutoShap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9" y="7923"/>
                      <a:ext cx="801" cy="506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bookId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cxnSp>
                  <p:nvCxnSpPr>
                    <p:cNvPr id="44" name="AutoShape 124"/>
                    <p:cNvCxnSpPr>
                      <a:cxnSpLocks noChangeShapeType="1"/>
                      <a:stCxn id="43" idx="3"/>
                      <a:endCxn id="94" idx="0"/>
                    </p:cNvCxnSpPr>
                    <p:nvPr/>
                  </p:nvCxnSpPr>
                  <p:spPr bwMode="auto">
                    <a:xfrm>
                      <a:off x="4680" y="8176"/>
                      <a:ext cx="514" cy="64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5" name="AutoShape 125"/>
                    <p:cNvCxnSpPr>
                      <a:cxnSpLocks noChangeShapeType="1"/>
                      <a:stCxn id="40" idx="2"/>
                      <a:endCxn id="94" idx="0"/>
                    </p:cNvCxnSpPr>
                    <p:nvPr/>
                  </p:nvCxnSpPr>
                  <p:spPr bwMode="auto">
                    <a:xfrm rot="5400000">
                      <a:off x="4566" y="7820"/>
                      <a:ext cx="1631" cy="37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6" name="AutoShape 126"/>
                    <p:cNvCxnSpPr>
                      <a:cxnSpLocks noChangeShapeType="1"/>
                      <a:stCxn id="41" idx="1"/>
                      <a:endCxn id="94" idx="0"/>
                    </p:cNvCxnSpPr>
                    <p:nvPr/>
                  </p:nvCxnSpPr>
                  <p:spPr bwMode="auto">
                    <a:xfrm rot="10800000" flipV="1">
                      <a:off x="5194" y="7934"/>
                      <a:ext cx="513" cy="88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47" name="AutoShape 127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5040" y="8643"/>
                      <a:ext cx="1442" cy="18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48" name="AutoShap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9" y="2613"/>
                      <a:ext cx="903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orderDate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cxnSp>
                  <p:nvCxnSpPr>
                    <p:cNvPr id="49" name="AutoShape 129"/>
                    <p:cNvCxnSpPr>
                      <a:cxnSpLocks noChangeShapeType="1"/>
                      <a:stCxn id="39" idx="2"/>
                      <a:endCxn id="22" idx="0"/>
                    </p:cNvCxnSpPr>
                    <p:nvPr/>
                  </p:nvCxnSpPr>
                  <p:spPr bwMode="auto">
                    <a:xfrm rot="16200000" flipH="1">
                      <a:off x="2950" y="3313"/>
                      <a:ext cx="923" cy="377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0" name="AutoShape 130"/>
                    <p:cNvCxnSpPr>
                      <a:cxnSpLocks noChangeShapeType="1"/>
                      <a:stCxn id="48" idx="2"/>
                      <a:endCxn id="22" idx="0"/>
                    </p:cNvCxnSpPr>
                    <p:nvPr/>
                  </p:nvCxnSpPr>
                  <p:spPr bwMode="auto">
                    <a:xfrm rot="5400000">
                      <a:off x="3503" y="3205"/>
                      <a:ext cx="855" cy="66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51" name="AutoShape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54" y="4964"/>
                      <a:ext cx="726" cy="536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loanId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2" name="AutoShape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20" y="5212"/>
                      <a:ext cx="824" cy="487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loanDate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3" name="AutoShape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32" y="5583"/>
                      <a:ext cx="907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dueDate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cxnSp>
                  <p:nvCxnSpPr>
                    <p:cNvPr id="54" name="AutoShape 134"/>
                    <p:cNvCxnSpPr>
                      <a:cxnSpLocks noChangeShapeType="1"/>
                      <a:stCxn id="51" idx="2"/>
                      <a:endCxn id="93" idx="0"/>
                    </p:cNvCxnSpPr>
                    <p:nvPr/>
                  </p:nvCxnSpPr>
                  <p:spPr bwMode="auto">
                    <a:xfrm rot="16200000" flipH="1">
                      <a:off x="7837" y="5280"/>
                      <a:ext cx="443" cy="884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5" name="AutoShape 135"/>
                    <p:cNvCxnSpPr>
                      <a:cxnSpLocks noChangeShapeType="1"/>
                      <a:stCxn id="52" idx="2"/>
                      <a:endCxn id="93" idx="0"/>
                    </p:cNvCxnSpPr>
                    <p:nvPr/>
                  </p:nvCxnSpPr>
                  <p:spPr bwMode="auto">
                    <a:xfrm rot="5400000">
                      <a:off x="8744" y="5455"/>
                      <a:ext cx="244" cy="73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56" name="AutoShape 136"/>
                    <p:cNvCxnSpPr>
                      <a:cxnSpLocks noChangeShapeType="1"/>
                      <a:stCxn id="53" idx="3"/>
                      <a:endCxn id="93" idx="0"/>
                    </p:cNvCxnSpPr>
                    <p:nvPr/>
                  </p:nvCxnSpPr>
                  <p:spPr bwMode="auto">
                    <a:xfrm>
                      <a:off x="7739" y="5831"/>
                      <a:ext cx="762" cy="11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57" name="AutoShap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0" y="11276"/>
                      <a:ext cx="973" cy="607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dotted" strike="noStrike" cap="none" normalizeH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returnDate</a:t>
                      </a:r>
                      <a:endParaRPr kumimoji="1" lang="zh-TW" altLang="zh-TW" sz="1800" b="1" i="0" u="dotted" strike="noStrike" cap="none" normalizeH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8" name="AutoShape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60" y="10409"/>
                      <a:ext cx="519" cy="394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fine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59" name="AutoShap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54" y="11399"/>
                      <a:ext cx="744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sName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60" name="AutoShap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0" y="12243"/>
                      <a:ext cx="425" cy="518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tel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61" name="AutoShap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2" y="12423"/>
                      <a:ext cx="844" cy="58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address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62" name="AutoShap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9" y="11647"/>
                      <a:ext cx="662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sId</a:t>
                      </a:r>
                      <a:endParaRPr kumimoji="1" lang="zh-TW" altLang="zh-TW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cxnSp>
                  <p:nvCxnSpPr>
                    <p:cNvPr id="63" name="AutoShape 143"/>
                    <p:cNvCxnSpPr>
                      <a:cxnSpLocks noChangeShapeType="1"/>
                      <a:stCxn id="61" idx="3"/>
                      <a:endCxn id="24" idx="0"/>
                    </p:cNvCxnSpPr>
                    <p:nvPr/>
                  </p:nvCxnSpPr>
                  <p:spPr bwMode="auto">
                    <a:xfrm>
                      <a:off x="3176" y="12716"/>
                      <a:ext cx="915" cy="16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4" name="AutoShape 144"/>
                    <p:cNvCxnSpPr>
                      <a:cxnSpLocks noChangeShapeType="1"/>
                      <a:stCxn id="59" idx="2"/>
                      <a:endCxn id="24" idx="0"/>
                    </p:cNvCxnSpPr>
                    <p:nvPr/>
                  </p:nvCxnSpPr>
                  <p:spPr bwMode="auto">
                    <a:xfrm rot="16200000" flipH="1">
                      <a:off x="3114" y="11907"/>
                      <a:ext cx="990" cy="96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5" name="AutoShape 145"/>
                    <p:cNvCxnSpPr>
                      <a:cxnSpLocks noChangeShapeType="1"/>
                      <a:stCxn id="62" idx="2"/>
                      <a:endCxn id="24" idx="0"/>
                    </p:cNvCxnSpPr>
                    <p:nvPr/>
                  </p:nvCxnSpPr>
                  <p:spPr bwMode="auto">
                    <a:xfrm rot="16200000" flipH="1">
                      <a:off x="3709" y="12502"/>
                      <a:ext cx="743" cy="2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6" name="AutoShape 146"/>
                    <p:cNvCxnSpPr>
                      <a:cxnSpLocks noChangeShapeType="1"/>
                      <a:stCxn id="60" idx="1"/>
                      <a:endCxn id="24" idx="0"/>
                    </p:cNvCxnSpPr>
                    <p:nvPr/>
                  </p:nvCxnSpPr>
                  <p:spPr bwMode="auto">
                    <a:xfrm rot="10800000" flipV="1">
                      <a:off x="4091" y="12502"/>
                      <a:ext cx="769" cy="38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7" name="AutoShape 147"/>
                    <p:cNvCxnSpPr>
                      <a:cxnSpLocks noChangeShapeType="1"/>
                      <a:stCxn id="21" idx="1"/>
                      <a:endCxn id="20" idx="3"/>
                    </p:cNvCxnSpPr>
                    <p:nvPr/>
                  </p:nvCxnSpPr>
                  <p:spPr bwMode="auto">
                    <a:xfrm rot="10800000" flipV="1">
                      <a:off x="7095" y="3355"/>
                      <a:ext cx="105" cy="92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8" name="AutoShape 148"/>
                    <p:cNvCxnSpPr>
                      <a:cxnSpLocks noChangeShapeType="1"/>
                      <a:stCxn id="21" idx="3"/>
                      <a:endCxn id="88" idx="0"/>
                    </p:cNvCxnSpPr>
                    <p:nvPr/>
                  </p:nvCxnSpPr>
                  <p:spPr bwMode="auto">
                    <a:xfrm>
                      <a:off x="8168" y="3355"/>
                      <a:ext cx="281" cy="42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69" name="AutoShape 149"/>
                    <p:cNvCxnSpPr>
                      <a:cxnSpLocks noChangeShapeType="1"/>
                      <a:stCxn id="85" idx="3"/>
                      <a:endCxn id="94" idx="0"/>
                    </p:cNvCxnSpPr>
                    <p:nvPr/>
                  </p:nvCxnSpPr>
                  <p:spPr bwMode="auto">
                    <a:xfrm>
                      <a:off x="5041" y="5973"/>
                      <a:ext cx="153" cy="285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0" name="AutoShape 150"/>
                    <p:cNvCxnSpPr>
                      <a:cxnSpLocks noChangeShapeType="1"/>
                      <a:stCxn id="22" idx="2"/>
                      <a:endCxn id="85" idx="1"/>
                    </p:cNvCxnSpPr>
                    <p:nvPr/>
                  </p:nvCxnSpPr>
                  <p:spPr bwMode="auto">
                    <a:xfrm>
                      <a:off x="3600" y="4863"/>
                      <a:ext cx="1" cy="111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1" name="AutoShape 151"/>
                    <p:cNvCxnSpPr>
                      <a:cxnSpLocks noChangeShapeType="1"/>
                      <a:endCxn id="24" idx="0"/>
                    </p:cNvCxnSpPr>
                    <p:nvPr/>
                  </p:nvCxnSpPr>
                  <p:spPr bwMode="auto">
                    <a:xfrm rot="5400000">
                      <a:off x="3576" y="11667"/>
                      <a:ext cx="1732" cy="70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2" name="AutoShape 152"/>
                    <p:cNvCxnSpPr>
                      <a:cxnSpLocks noChangeShapeType="1"/>
                      <a:endCxn id="14" idx="0"/>
                    </p:cNvCxnSpPr>
                    <p:nvPr/>
                  </p:nvCxnSpPr>
                  <p:spPr bwMode="auto">
                    <a:xfrm>
                      <a:off x="8205" y="6423"/>
                      <a:ext cx="1429" cy="66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3" name="AutoShape 153"/>
                    <p:cNvCxnSpPr>
                      <a:cxnSpLocks noChangeShapeType="1"/>
                      <a:stCxn id="58" idx="3"/>
                      <a:endCxn id="15" idx="1"/>
                    </p:cNvCxnSpPr>
                    <p:nvPr/>
                  </p:nvCxnSpPr>
                  <p:spPr bwMode="auto">
                    <a:xfrm flipV="1">
                      <a:off x="9179" y="10353"/>
                      <a:ext cx="319" cy="253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74" name="AutoShape 154"/>
                    <p:cNvCxnSpPr>
                      <a:cxnSpLocks noChangeShapeType="1"/>
                      <a:stCxn id="57" idx="0"/>
                      <a:endCxn id="15" idx="1"/>
                    </p:cNvCxnSpPr>
                    <p:nvPr/>
                  </p:nvCxnSpPr>
                  <p:spPr bwMode="auto">
                    <a:xfrm rot="5400000" flipH="1" flipV="1">
                      <a:off x="8761" y="10539"/>
                      <a:ext cx="923" cy="55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75" name="Text Box 1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03" y="3280"/>
                      <a:ext cx="18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6" name="Text Box 1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8" y="3232"/>
                      <a:ext cx="54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7" name="Text Box 1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041" y="4683"/>
                      <a:ext cx="359" cy="540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N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8" name="Text Box 15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60" y="5223"/>
                      <a:ext cx="36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79" name="Text Box 15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00" y="6303"/>
                      <a:ext cx="36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0" name="Text Box 16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41" y="6202"/>
                      <a:ext cx="36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1" name="Text Box 1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900" y="8463"/>
                      <a:ext cx="36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2" name="Text Box 1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680" y="9543"/>
                      <a:ext cx="36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</a:t>
                      </a:r>
                      <a:endParaRPr kumimoji="1" lang="zh-TW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3" name="Text Box 1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31" y="11028"/>
                      <a:ext cx="36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N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cxnSp>
                  <p:nvCxnSpPr>
                    <p:cNvPr id="84" name="AutoShape 16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675" y="4863"/>
                      <a:ext cx="1" cy="111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85" name="AutoShap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0" y="5583"/>
                      <a:ext cx="1441" cy="780"/>
                    </a:xfrm>
                    <a:prstGeom prst="flowChartDecision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dirty="0" smtClean="0">
                          <a:latin typeface="Calibri" pitchFamily="34" charset="0"/>
                          <a:ea typeface="新細明體" pitchFamily="18" charset="-120"/>
                        </a:rPr>
                        <a:t>O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rder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6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63" y="4503"/>
                      <a:ext cx="2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sp>
                  <p:nvSpPr>
                    <p:cNvPr id="87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00" y="4683"/>
                      <a:ext cx="1" cy="12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sp>
                  <p:nvSpPr>
                    <p:cNvPr id="88" name="AutoShape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6" y="3783"/>
                      <a:ext cx="1406" cy="960"/>
                    </a:xfrm>
                    <a:prstGeom prst="flowChartDecision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borrow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89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37" y="8103"/>
                      <a:ext cx="180" cy="18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sp>
                  <p:nvSpPr>
                    <p:cNvPr id="90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44" y="7934"/>
                      <a:ext cx="196" cy="196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sp>
                  <p:nvSpPr>
                    <p:cNvPr id="91" name="AutoShap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48" y="3783"/>
                      <a:ext cx="1172" cy="960"/>
                    </a:xfrm>
                    <a:prstGeom prst="flowChartDecision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dirty="0" smtClean="0">
                          <a:latin typeface="Calibri" pitchFamily="34" charset="0"/>
                          <a:ea typeface="新細明體" pitchFamily="18" charset="-120"/>
                        </a:rPr>
                        <a:t>O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rder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2" name="AutoShap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772" y="7173"/>
                      <a:ext cx="1758" cy="960"/>
                    </a:xfrm>
                    <a:prstGeom prst="flowChartDecision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Overdue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3" name="AutoShap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20" y="5943"/>
                      <a:ext cx="1162" cy="63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Rent</a:t>
                      </a: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4" name="AutoShap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80" y="8823"/>
                      <a:ext cx="1027" cy="72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Book</a:t>
                      </a:r>
                      <a:endParaRPr kumimoji="1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5" name="AutoShap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1" y="10263"/>
                      <a:ext cx="1406" cy="960"/>
                    </a:xfrm>
                    <a:prstGeom prst="flowChartDecision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dirty="0" smtClean="0">
                          <a:latin typeface="Calibri" pitchFamily="34" charset="0"/>
                          <a:ea typeface="新細明體" pitchFamily="18" charset="-120"/>
                        </a:rPr>
                        <a:t>S</a:t>
                      </a: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upply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96" name="Line 1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34" y="9543"/>
                      <a:ext cx="167" cy="74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sp>
                  <p:nvSpPr>
                    <p:cNvPr id="97" name="Line 17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4" y="9543"/>
                      <a:ext cx="156" cy="74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TW" altLang="en-US" b="1"/>
                    </a:p>
                  </p:txBody>
                </p:sp>
                <p:cxnSp>
                  <p:nvCxnSpPr>
                    <p:cNvPr id="98" name="AutoShape 178"/>
                    <p:cNvCxnSpPr>
                      <a:cxnSpLocks noChangeShapeType="1"/>
                      <a:stCxn id="93" idx="2"/>
                      <a:endCxn id="12" idx="3"/>
                    </p:cNvCxnSpPr>
                    <p:nvPr/>
                  </p:nvCxnSpPr>
                  <p:spPr bwMode="auto">
                    <a:xfrm rot="5400000">
                      <a:off x="7105" y="7776"/>
                      <a:ext cx="2599" cy="192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cxnSp>
                  <p:nvCxnSpPr>
                    <p:cNvPr id="99" name="AutoShape 179"/>
                    <p:cNvCxnSpPr>
                      <a:cxnSpLocks noChangeShapeType="1"/>
                      <a:stCxn id="94" idx="3"/>
                      <a:endCxn id="12" idx="1"/>
                    </p:cNvCxnSpPr>
                    <p:nvPr/>
                  </p:nvCxnSpPr>
                  <p:spPr bwMode="auto">
                    <a:xfrm flipV="1">
                      <a:off x="5707" y="9172"/>
                      <a:ext cx="1336" cy="1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</p:cxnSp>
                <p:sp>
                  <p:nvSpPr>
                    <p:cNvPr id="100" name="AutoShap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99" y="8306"/>
                      <a:ext cx="642" cy="495"/>
                    </a:xfrm>
                    <a:prstGeom prst="flowChartTerminator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state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1" name="Text Box 18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40" y="6843"/>
                      <a:ext cx="360" cy="54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M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2" name="Text Box 18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410" y="9419"/>
                      <a:ext cx="540" cy="540"/>
                    </a:xfrm>
                    <a:prstGeom prst="rect">
                      <a:avLst/>
                    </a:prstGeom>
                    <a:noFill/>
                    <a:ln w="9525" algn="ctr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zh-TW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1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p:txBody>
                </p:sp>
                <p:cxnSp>
                  <p:nvCxnSpPr>
                    <p:cNvPr id="103" name="AutoShape 184"/>
                    <p:cNvCxnSpPr>
                      <a:cxnSpLocks noChangeShapeType="1"/>
                      <a:stCxn id="42" idx="3"/>
                      <a:endCxn id="94" idx="1"/>
                    </p:cNvCxnSpPr>
                    <p:nvPr/>
                  </p:nvCxnSpPr>
                  <p:spPr bwMode="auto">
                    <a:xfrm>
                      <a:off x="3779" y="8907"/>
                      <a:ext cx="901" cy="27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</p:cxnSp>
              </p:grpSp>
            </p:grpSp>
            <p:sp>
              <p:nvSpPr>
                <p:cNvPr id="12" name="流程圖: 決策 11"/>
                <p:cNvSpPr/>
                <p:nvPr/>
              </p:nvSpPr>
              <p:spPr>
                <a:xfrm>
                  <a:off x="5143504" y="4000504"/>
                  <a:ext cx="1285884" cy="714380"/>
                </a:xfrm>
                <a:prstGeom prst="flowChartDecision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TW" altLang="en-US" sz="1000" dirty="0">
                    <a:ln w="12700">
                      <a:noFill/>
                      <a:prstDash val="solid"/>
                    </a:ln>
                    <a:solidFill>
                      <a:schemeClr val="tx1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文字方塊 169"/>
                <p:cNvSpPr txBox="1"/>
                <p:nvPr/>
              </p:nvSpPr>
              <p:spPr>
                <a:xfrm>
                  <a:off x="5214942" y="4214818"/>
                  <a:ext cx="1156086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TW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TW" sz="1050" dirty="0" smtClean="0"/>
                    <a:t>Corresponding</a:t>
                  </a:r>
                  <a:endParaRPr lang="zh-TW" altLang="en-US" sz="1050" dirty="0"/>
                </a:p>
              </p:txBody>
            </p:sp>
          </p:grpSp>
          <p:sp>
            <p:nvSpPr>
              <p:cNvPr id="9" name="Text Box 161"/>
              <p:cNvSpPr txBox="1">
                <a:spLocks noChangeArrowheads="1"/>
              </p:cNvSpPr>
              <p:nvPr/>
            </p:nvSpPr>
            <p:spPr bwMode="auto">
              <a:xfrm>
                <a:off x="7358082" y="2688645"/>
                <a:ext cx="365801" cy="3117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新細明體" pitchFamily="18" charset="-120"/>
                  </a:rPr>
                  <a:t>1</a:t>
                </a:r>
                <a:endParaRPr kumimoji="1" lang="zh-TW" altLang="zh-TW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新細明體" pitchFamily="18" charset="-120"/>
                </a:endParaRPr>
              </a:p>
            </p:txBody>
          </p:sp>
          <p:sp>
            <p:nvSpPr>
              <p:cNvPr id="10" name="Line 167"/>
              <p:cNvSpPr>
                <a:spLocks noChangeShapeType="1"/>
              </p:cNvSpPr>
              <p:nvPr/>
            </p:nvSpPr>
            <p:spPr bwMode="auto">
              <a:xfrm flipH="1">
                <a:off x="6357950" y="2857496"/>
                <a:ext cx="214314" cy="15001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TW" altLang="en-US" b="1"/>
              </a:p>
            </p:txBody>
          </p:sp>
        </p:grpSp>
        <p:sp>
          <p:nvSpPr>
            <p:cNvPr id="6" name="AutoShape 109"/>
            <p:cNvSpPr>
              <a:spLocks noChangeArrowheads="1"/>
            </p:cNvSpPr>
            <p:nvPr/>
          </p:nvSpPr>
          <p:spPr bwMode="auto">
            <a:xfrm>
              <a:off x="7286644" y="928670"/>
              <a:ext cx="623893" cy="27305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新細明體" pitchFamily="18" charset="-120"/>
                </a:rPr>
                <a:t>mTel</a:t>
              </a:r>
              <a:endParaRPr kumimoji="1" lang="zh-TW" altLang="zh-TW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endParaRPr>
            </a:p>
          </p:txBody>
        </p:sp>
        <p:cxnSp>
          <p:nvCxnSpPr>
            <p:cNvPr id="7" name="AutoShape 117"/>
            <p:cNvCxnSpPr>
              <a:cxnSpLocks noChangeShapeType="1"/>
            </p:cNvCxnSpPr>
            <p:nvPr/>
          </p:nvCxnSpPr>
          <p:spPr bwMode="auto">
            <a:xfrm rot="10800000">
              <a:off x="6286512" y="857234"/>
              <a:ext cx="1000132" cy="214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b="1" dirty="0" smtClean="0"/>
              <a:t>資料</a:t>
            </a:r>
            <a:r>
              <a:rPr lang="zh-TW" altLang="zh-TW" b="1" dirty="0" smtClean="0"/>
              <a:t>綱要</a:t>
            </a:r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750099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程式系統架構圖和所用的工具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2976" y="1600200"/>
            <a:ext cx="7715304" cy="4525963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   PHP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 smtClean="0"/>
              <a:t> </a:t>
            </a:r>
            <a:r>
              <a:rPr lang="en-US" altLang="zh-TW" dirty="0" smtClean="0"/>
              <a:t>ORACLE</a:t>
            </a:r>
            <a:r>
              <a:rPr lang="zh-TW" altLang="en-US" dirty="0" smtClean="0"/>
              <a:t> </a:t>
            </a:r>
            <a:r>
              <a:rPr lang="en-US" altLang="zh-TW" dirty="0" smtClean="0"/>
              <a:t>+</a:t>
            </a:r>
            <a:r>
              <a:rPr lang="zh-TW" altLang="en-US" dirty="0" smtClean="0"/>
              <a:t> </a:t>
            </a:r>
            <a:r>
              <a:rPr lang="en-US" altLang="zh-TW" dirty="0" smtClean="0"/>
              <a:t>JAVASCRIPT</a:t>
            </a: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026" name="物件 1"/>
          <p:cNvPicPr>
            <a:picLocks noChangeArrowheads="1"/>
          </p:cNvPicPr>
          <p:nvPr/>
        </p:nvPicPr>
        <p:blipFill>
          <a:blip r:embed="rId2" cstate="print"/>
          <a:srcRect t="-5397" r="-1813" b="-9808"/>
          <a:stretch>
            <a:fillRect/>
          </a:stretch>
        </p:blipFill>
        <p:spPr bwMode="auto">
          <a:xfrm>
            <a:off x="1285852" y="2571744"/>
            <a:ext cx="75009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4429124" y="2714620"/>
            <a:ext cx="2000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140.117.74.59</a:t>
            </a:r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000232" y="2857496"/>
            <a:ext cx="1714512" cy="642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 user</a:t>
            </a:r>
          </a:p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072330" y="2500306"/>
            <a:ext cx="20002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r>
              <a:rPr lang="en-US" altLang="zh-TW" dirty="0" smtClean="0"/>
              <a:t>Database-oracle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群組 56"/>
          <p:cNvGrpSpPr/>
          <p:nvPr/>
        </p:nvGrpSpPr>
        <p:grpSpPr>
          <a:xfrm>
            <a:off x="1142976" y="1356504"/>
            <a:ext cx="7715272" cy="4286256"/>
            <a:chOff x="642910" y="1571612"/>
            <a:chExt cx="7715272" cy="4286256"/>
          </a:xfrm>
        </p:grpSpPr>
        <p:sp>
          <p:nvSpPr>
            <p:cNvPr id="6" name="矩形 5"/>
            <p:cNvSpPr/>
            <p:nvPr/>
          </p:nvSpPr>
          <p:spPr>
            <a:xfrm>
              <a:off x="642910" y="2357430"/>
              <a:ext cx="2286016" cy="5715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書籍歸還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42910" y="3071810"/>
              <a:ext cx="2286016" cy="5715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會員管理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42910" y="4572008"/>
              <a:ext cx="2286016" cy="5715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預約系統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42910" y="3786190"/>
              <a:ext cx="2286016" cy="5715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書籍管理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42910" y="5286364"/>
              <a:ext cx="2286016" cy="5715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熱門排行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42910" y="1571612"/>
              <a:ext cx="2286016" cy="57150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書籍租借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57620" y="235743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顯示確認頁面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72198" y="307181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修改介面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857488" y="4572008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預約界面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15206" y="307181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確定修改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000760" y="235743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預約提示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357686" y="521495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確定預約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929058" y="307181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確定新增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357686" y="4572008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館內則拒絕預約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786050" y="235743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輸入頁面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929190" y="1571612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確認租借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57488" y="307181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新增介面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857620" y="1571612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顯示確認頁面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786050" y="1571612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輸入頁面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4929190" y="235743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確認歸還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143636" y="378619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>
                  <a:solidFill>
                    <a:schemeClr val="tx1"/>
                  </a:solidFill>
                </a:rPr>
                <a:t>修改介面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215206" y="378619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確定修改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929058" y="378619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確定新增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857488" y="378619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新增介面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072066" y="378619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修改目標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000628" y="3071810"/>
              <a:ext cx="1142976" cy="5715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修改目標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直線接點 42"/>
            <p:cNvCxnSpPr>
              <a:stCxn id="12" idx="2"/>
              <a:endCxn id="6" idx="0"/>
            </p:cNvCxnSpPr>
            <p:nvPr/>
          </p:nvCxnSpPr>
          <p:spPr>
            <a:xfrm rot="5400000">
              <a:off x="1678761" y="2250273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>
              <a:stCxn id="6" idx="2"/>
              <a:endCxn id="7" idx="0"/>
            </p:cNvCxnSpPr>
            <p:nvPr/>
          </p:nvCxnSpPr>
          <p:spPr>
            <a:xfrm rot="5400000">
              <a:off x="1714480" y="300037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>
              <a:stCxn id="7" idx="2"/>
              <a:endCxn id="9" idx="0"/>
            </p:cNvCxnSpPr>
            <p:nvPr/>
          </p:nvCxnSpPr>
          <p:spPr>
            <a:xfrm rot="5400000">
              <a:off x="1714480" y="3714752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stCxn id="9" idx="2"/>
              <a:endCxn id="8" idx="0"/>
            </p:cNvCxnSpPr>
            <p:nvPr/>
          </p:nvCxnSpPr>
          <p:spPr>
            <a:xfrm rot="5400000">
              <a:off x="1678761" y="4464851"/>
              <a:ext cx="21431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單箭頭接點 50"/>
            <p:cNvCxnSpPr>
              <a:stCxn id="16" idx="3"/>
              <a:endCxn id="21" idx="1"/>
            </p:cNvCxnSpPr>
            <p:nvPr/>
          </p:nvCxnSpPr>
          <p:spPr>
            <a:xfrm>
              <a:off x="4000464" y="4857760"/>
              <a:ext cx="35722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單箭頭接點 52"/>
            <p:cNvCxnSpPr>
              <a:stCxn id="16" idx="3"/>
              <a:endCxn id="19" idx="1"/>
            </p:cNvCxnSpPr>
            <p:nvPr/>
          </p:nvCxnSpPr>
          <p:spPr>
            <a:xfrm>
              <a:off x="4000464" y="4857760"/>
              <a:ext cx="357222" cy="642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系統的</a:t>
            </a:r>
            <a:r>
              <a:rPr lang="en-US" dirty="0" smtClean="0"/>
              <a:t>URL</a:t>
            </a:r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>
                <a:hlinkClick r:id="rId2"/>
              </a:rPr>
              <a:t>http://140.117.74.59/projecttwo/index.html</a:t>
            </a:r>
            <a:endParaRPr lang="en-US" altLang="zh-TW" dirty="0" smtClean="0"/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r>
              <a:rPr lang="zh-TW" altLang="en-US" dirty="0" smtClean="0"/>
              <a:t>可執行的時間 </a:t>
            </a:r>
            <a:r>
              <a:rPr lang="en-US" altLang="zh-TW" dirty="0" smtClean="0"/>
              <a:t>~ANY</a:t>
            </a:r>
            <a:r>
              <a:rPr lang="zh-TW" altLang="en-US" dirty="0" smtClean="0"/>
              <a:t> </a:t>
            </a:r>
            <a:r>
              <a:rPr lang="en-US" altLang="zh-TW" dirty="0" smtClean="0"/>
              <a:t>TIME~</a:t>
            </a:r>
            <a:r>
              <a:rPr lang="zh-TW" altLang="en-US" dirty="0" smtClean="0"/>
              <a:t>                 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執行方式  輸入網址就可執行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</TotalTime>
  <Words>415</Words>
  <Application>Microsoft Office PowerPoint</Application>
  <PresentationFormat>如螢幕大小 (4:3)</PresentationFormat>
  <Paragraphs>109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夏至</vt:lpstr>
      <vt:lpstr>第二組</vt:lpstr>
      <vt:lpstr>功能需求</vt:lpstr>
      <vt:lpstr>資料需求</vt:lpstr>
      <vt:lpstr>資料需求(續)</vt:lpstr>
      <vt:lpstr>ERD圖</vt:lpstr>
      <vt:lpstr>資料綱要</vt:lpstr>
      <vt:lpstr>程式系統架構圖和所用的工具</vt:lpstr>
      <vt:lpstr>投影片 8</vt:lpstr>
      <vt:lpstr>系統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Company>nsysu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fish</dc:creator>
  <cp:lastModifiedBy>Adam</cp:lastModifiedBy>
  <cp:revision>17</cp:revision>
  <dcterms:created xsi:type="dcterms:W3CDTF">2010-01-04T19:03:22Z</dcterms:created>
  <dcterms:modified xsi:type="dcterms:W3CDTF">2010-01-05T02:36:23Z</dcterms:modified>
</cp:coreProperties>
</file>